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44" r:id="rId2"/>
    <p:sldMasterId id="2147483761" r:id="rId3"/>
  </p:sldMasterIdLst>
  <p:sldIdLst>
    <p:sldId id="260" r:id="rId4"/>
    <p:sldId id="259" r:id="rId5"/>
    <p:sldId id="256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FFCC66"/>
    <a:srgbClr val="FF9999"/>
    <a:srgbClr val="FF996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75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7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0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438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341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289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816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144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892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311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867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57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6639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905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620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35785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96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7485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9341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501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9137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FE5D3A-F83F-A3A9-9A97-81B68D3C6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F5187D-6792-BC80-B901-1CCA76EDA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6B40E0-144C-71BE-3FFD-E5686950D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AF593B-843E-EA89-E74C-3C86E449A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F9E589-E4FB-AA31-9FD8-7528E99D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762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172218-2ACE-49EE-79B7-A5BB1508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5DCBC4-300D-627E-80ED-A34CFC774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906073-0FDB-2187-4804-4DCF5F0C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8D1C5E-060D-5E2D-3C83-01CDB6177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79D9E9-4846-2339-8258-21F67F5C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59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2906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AE0624-D879-BC11-942A-8B85DB2B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C3204B-AF75-0576-3B3A-24A82A600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715CF7-5CC5-CD11-FB4D-D0C7817D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AD241-38CC-E264-011F-C0F26D9CC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644E80-BB9A-C5C0-957C-3406A4D5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8244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3A4E8-0599-E2B6-0E1D-06EB397E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6C1199-E5D3-9A59-285B-C4EE34319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29D683-55F3-171C-64EE-8D9B9D430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67B12E-B574-C481-E31D-2A2875E1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BEFF7F-2D7F-FA08-1367-C2CE8797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4FD206-074A-08B3-A45D-50B2320D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085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B6B3CC-F039-507F-9B16-7DD8B6F6F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510D95-72E6-B2DB-A152-B122BAACD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1F79E8-F36B-7B34-E467-EC83BEF70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65596B0-59D7-6B15-82DD-A7F371E6A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D0CB58-494E-1855-14DD-5C3B585602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703D655-2F3C-FE9C-BBA0-1FF44CECB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31BA1C6-06EE-EE7C-5058-45E625B7E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3B03317-10AD-070D-70A9-7901029C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851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17C9B5-587A-0C84-9600-8A2A5FA5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773B63-919E-BE79-25F4-3186F5DD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E81BF2-6112-4026-F0EC-BFD6F4E7B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151C58-FE4A-0AAB-21B6-0EA84DEE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603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B4C80C-F186-2A87-258B-9A9EA630A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03DEF0F-3135-A5F6-F6DD-EF939BB03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20C161-8317-FF34-7D82-B88BC5D9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263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8A0B76-9AF4-CE0D-FDB9-41613754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C370B7-4626-0D2B-B2B7-855FAAD55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DBF3C7-1A54-FA89-69BF-2D2B9A1AB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E4AD23-666A-9EF5-AD78-82E60E4AC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C73052-20B0-F6BE-55E2-9D4E3A0E3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A6F1C4-3711-9100-2155-A85D893DB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0835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C9B05-1C83-6056-B386-DB532685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5AE328B-7524-B250-BDFF-901DD9D84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451DF1-CF98-AFEE-6A53-64B7E9587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8BF0B2-A95F-2C6B-994D-DDE3ECBC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94D6C3-ADDA-50CF-1225-741DE87B7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9617BF-0F3A-0647-41CA-43CD0FE9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9109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79EEA6-81F4-B3D1-D581-2BE2135B8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1F770A-4C7A-0D16-74D5-4BC733B37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37BA84-432F-1114-6957-CD1077A48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DB0988-F115-BC4F-4B47-44520E02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46365D-12EF-05A5-6144-F3E6663D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9358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7EE8E4C-52F4-4F95-0899-E4FF1BBC2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C42121-144A-C7EE-E5A8-7BB8D667E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6D54F-4B0D-0114-DDAD-44B81C7F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118704-AC39-FA37-919F-01854DB00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465324-B656-08DC-AA53-74EE287E2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97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89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6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6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0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39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61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52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0F721-706C-4DD3-885B-519AD06E787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EAF6E9-7FF6-4EA8-BF0B-AF10FAB32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89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F3BBE77-F198-A9CD-AA93-376CE7A62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4A47E2-4BBF-B9C6-32A2-F49CAB7C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7FFBF4-7BDF-6EAF-73F9-0666E33BD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6AE9-B9E1-4A4C-954E-4C6DE1E473C5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D5FBAC-4B6B-6D23-4A7A-4555887837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E75E9B-2585-0368-04A4-69EAC7FB5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E2AB3-EBCC-4BD3-8139-AB84312FB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77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24CB86-8050-04C3-5354-5AF863BC29AF}"/>
              </a:ext>
            </a:extLst>
          </p:cNvPr>
          <p:cNvSpPr/>
          <p:nvPr/>
        </p:nvSpPr>
        <p:spPr>
          <a:xfrm>
            <a:off x="3340101" y="829797"/>
            <a:ext cx="5511798" cy="5511798"/>
          </a:xfrm>
          <a:prstGeom prst="rect">
            <a:avLst/>
          </a:prstGeom>
          <a:solidFill>
            <a:srgbClr val="9EA7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338F20-990D-E604-C6CA-4EDA4404C75F}"/>
              </a:ext>
            </a:extLst>
          </p:cNvPr>
          <p:cNvSpPr txBox="1"/>
          <p:nvPr/>
        </p:nvSpPr>
        <p:spPr>
          <a:xfrm>
            <a:off x="5105983" y="2568575"/>
            <a:ext cx="1980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デザイン実例集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979531-DF4D-B730-67B9-4A163C23BCC0}"/>
              </a:ext>
            </a:extLst>
          </p:cNvPr>
          <p:cNvSpPr txBox="1"/>
          <p:nvPr/>
        </p:nvSpPr>
        <p:spPr>
          <a:xfrm>
            <a:off x="4667571" y="3014107"/>
            <a:ext cx="2856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2 </a:t>
            </a: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検査値</a:t>
            </a:r>
          </a:p>
        </p:txBody>
      </p:sp>
    </p:spTree>
    <p:extLst>
      <p:ext uri="{BB962C8B-B14F-4D97-AF65-F5344CB8AC3E}">
        <p14:creationId xmlns:p14="http://schemas.microsoft.com/office/powerpoint/2010/main" val="20024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A7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979531-DF4D-B730-67B9-4A163C23BCC0}"/>
              </a:ext>
            </a:extLst>
          </p:cNvPr>
          <p:cNvSpPr txBox="1"/>
          <p:nvPr/>
        </p:nvSpPr>
        <p:spPr>
          <a:xfrm>
            <a:off x="4886504" y="2967335"/>
            <a:ext cx="2418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游ゴシック" panose="020B0400000000000000" pitchFamily="50" charset="-128"/>
                <a:cs typeface="Calibri" panose="020F0502020204030204" pitchFamily="34" charset="0"/>
              </a:rPr>
              <a:t>BEFORE</a:t>
            </a:r>
            <a:endParaRPr kumimoji="1" lang="ja-JP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游ゴシック" panose="020B0400000000000000" pitchFamily="50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3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87B075-5664-66FD-6576-2B18988CF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検査結果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6B7396-84A0-469E-E1EB-09740790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76375"/>
            <a:ext cx="11162241" cy="456498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ja-JP" altLang="en-US" sz="3200" dirty="0">
                <a:solidFill>
                  <a:srgbClr val="FF0000"/>
                </a:solidFill>
                <a:latin typeface="+mj-ea"/>
                <a:ea typeface="+mj-ea"/>
              </a:rPr>
              <a:t>生化学・血算</a:t>
            </a:r>
            <a:endParaRPr lang="en-US" altLang="ja-JP" sz="3200" dirty="0">
              <a:solidFill>
                <a:srgbClr val="FF0000"/>
              </a:solidFill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3200" dirty="0">
                <a:solidFill>
                  <a:srgbClr val="FF0000"/>
                </a:solidFill>
                <a:latin typeface="+mj-ea"/>
                <a:ea typeface="+mj-ea"/>
              </a:rPr>
              <a:t>AMY 4,250IU/L, P-AMY 3,554IU/L</a:t>
            </a:r>
            <a:r>
              <a:rPr lang="en-US" altLang="ja-JP" sz="3200" dirty="0">
                <a:latin typeface="+mj-ea"/>
                <a:ea typeface="+mj-ea"/>
              </a:rPr>
              <a:t>, Ca 8.4mg/dl, BS120mg/dl, LDH 145IU/L, TP 7.8g/dl, BUN 14.7mg/dL, Cre 0.55mg/dL,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3200" dirty="0">
                <a:solidFill>
                  <a:srgbClr val="FF0000"/>
                </a:solidFill>
                <a:latin typeface="+mj-ea"/>
                <a:ea typeface="+mj-ea"/>
              </a:rPr>
              <a:t>WBC 12,300/</a:t>
            </a:r>
            <a:r>
              <a:rPr lang="en-US" altLang="ja-JP" sz="3200" dirty="0" err="1">
                <a:solidFill>
                  <a:srgbClr val="FF0000"/>
                </a:solidFill>
                <a:latin typeface="+mj-ea"/>
                <a:ea typeface="+mj-ea"/>
              </a:rPr>
              <a:t>μL</a:t>
            </a:r>
            <a:r>
              <a:rPr lang="en-US" altLang="ja-JP" sz="32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en-US" altLang="ja-JP" sz="3200" dirty="0">
                <a:latin typeface="+mj-ea"/>
                <a:ea typeface="+mj-ea"/>
              </a:rPr>
              <a:t>Hb 14.0g/dL, HT 42.5%, </a:t>
            </a:r>
            <a:r>
              <a:rPr lang="en-US" altLang="ja-JP" sz="3200" dirty="0" err="1">
                <a:latin typeface="+mj-ea"/>
                <a:ea typeface="+mj-ea"/>
              </a:rPr>
              <a:t>Plt</a:t>
            </a:r>
            <a:r>
              <a:rPr lang="en-US" altLang="ja-JP" sz="3200" dirty="0">
                <a:latin typeface="+mj-ea"/>
                <a:ea typeface="+mj-ea"/>
              </a:rPr>
              <a:t> 230,000, PT 10.2</a:t>
            </a:r>
            <a:r>
              <a:rPr lang="ja-JP" altLang="en-US" sz="3200" dirty="0">
                <a:latin typeface="+mj-ea"/>
                <a:ea typeface="+mj-ea"/>
              </a:rPr>
              <a:t>秒</a:t>
            </a:r>
            <a:endParaRPr lang="en-US" altLang="ja-JP" sz="3200" dirty="0"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ja-JP" sz="3200" dirty="0"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200" dirty="0">
                <a:latin typeface="+mj-ea"/>
                <a:ea typeface="+mj-ea"/>
              </a:rPr>
              <a:t>動脈血ガス所見</a:t>
            </a:r>
            <a:endParaRPr lang="en-US" altLang="ja-JP" sz="3200" dirty="0"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3200" dirty="0">
                <a:latin typeface="+mj-ea"/>
                <a:ea typeface="+mj-ea"/>
              </a:rPr>
              <a:t>pH 7.402, pCO2, 39.0Torr, PO2 75.5Torr, HCO3 24.5mmol/L, BE -0.8mEq/L</a:t>
            </a:r>
          </a:p>
        </p:txBody>
      </p:sp>
    </p:spTree>
    <p:extLst>
      <p:ext uri="{BB962C8B-B14F-4D97-AF65-F5344CB8AC3E}">
        <p14:creationId xmlns:p14="http://schemas.microsoft.com/office/powerpoint/2010/main" val="249884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EA7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979531-DF4D-B730-67B9-4A163C23BCC0}"/>
              </a:ext>
            </a:extLst>
          </p:cNvPr>
          <p:cNvSpPr txBox="1"/>
          <p:nvPr/>
        </p:nvSpPr>
        <p:spPr>
          <a:xfrm>
            <a:off x="5099575" y="2967335"/>
            <a:ext cx="19928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游ゴシック" panose="020B0400000000000000" pitchFamily="50" charset="-128"/>
                <a:cs typeface="Calibri" panose="020F0502020204030204" pitchFamily="34" charset="0"/>
              </a:rPr>
              <a:t>AFTER</a:t>
            </a:r>
            <a:endParaRPr kumimoji="1" lang="ja-JP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游ゴシック" panose="020B0400000000000000" pitchFamily="50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883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D34EF5B-DCD5-AA2B-14EB-F5FD9D81172F}"/>
              </a:ext>
            </a:extLst>
          </p:cNvPr>
          <p:cNvSpPr/>
          <p:nvPr/>
        </p:nvSpPr>
        <p:spPr>
          <a:xfrm>
            <a:off x="558165" y="460979"/>
            <a:ext cx="74295" cy="491363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8872424-1812-7A99-ED66-6F9507583365}"/>
              </a:ext>
            </a:extLst>
          </p:cNvPr>
          <p:cNvSpPr txBox="1"/>
          <p:nvPr/>
        </p:nvSpPr>
        <p:spPr>
          <a:xfrm>
            <a:off x="744220" y="44958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検査結果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400E2B06-931A-2DA8-52DD-067848FF5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63332"/>
              </p:ext>
            </p:extLst>
          </p:nvPr>
        </p:nvGraphicFramePr>
        <p:xfrm>
          <a:off x="1038226" y="1384701"/>
          <a:ext cx="5065648" cy="494731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113343">
                  <a:extLst>
                    <a:ext uri="{9D8B030D-6E8A-4147-A177-3AD203B41FA5}">
                      <a16:colId xmlns:a16="http://schemas.microsoft.com/office/drawing/2014/main" val="1332756385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361046217"/>
                    </a:ext>
                  </a:extLst>
                </a:gridCol>
                <a:gridCol w="1072305">
                  <a:extLst>
                    <a:ext uri="{9D8B030D-6E8A-4147-A177-3AD203B41FA5}">
                      <a16:colId xmlns:a16="http://schemas.microsoft.com/office/drawing/2014/main" val="32782239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298686438"/>
                    </a:ext>
                  </a:extLst>
                </a:gridCol>
              </a:tblGrid>
              <a:tr h="339314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accent6"/>
                          </a:solidFill>
                        </a:rPr>
                        <a:t>生化学・血算</a:t>
                      </a:r>
                      <a:endParaRPr kumimoji="1" lang="en-US" altLang="ja-JP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83127" marR="8312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83127" marR="8312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7461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>
                          <a:solidFill>
                            <a:srgbClr val="FF6600"/>
                          </a:solidFill>
                        </a:rPr>
                        <a:t> </a:t>
                      </a:r>
                      <a:r>
                        <a:rPr kumimoji="1" lang="en-US" altLang="ja-JP" sz="1800" b="1" dirty="0">
                          <a:solidFill>
                            <a:srgbClr val="FF6600"/>
                          </a:solidFill>
                        </a:rPr>
                        <a:t>AMY</a:t>
                      </a:r>
                      <a:endParaRPr kumimoji="1" lang="ja-JP" altLang="en-US" sz="18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>
                          <a:solidFill>
                            <a:srgbClr val="FF6600"/>
                          </a:solidFill>
                        </a:rPr>
                        <a:t>4,250 </a:t>
                      </a:r>
                      <a:r>
                        <a:rPr kumimoji="1" lang="en-US" altLang="ja-JP" sz="1200" b="1" dirty="0">
                          <a:solidFill>
                            <a:srgbClr val="FF6600"/>
                          </a:solidFill>
                        </a:rPr>
                        <a:t>IU/L</a:t>
                      </a:r>
                      <a:endParaRPr kumimoji="1" lang="ja-JP" altLang="en-US" sz="18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>
                          <a:solidFill>
                            <a:srgbClr val="FF6600"/>
                          </a:solidFill>
                        </a:rPr>
                        <a:t> WBC</a:t>
                      </a:r>
                      <a:endParaRPr kumimoji="1" lang="ja-JP" altLang="en-US" sz="16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>
                          <a:solidFill>
                            <a:srgbClr val="FF6600"/>
                          </a:solidFill>
                        </a:rPr>
                        <a:t>12,300 </a:t>
                      </a:r>
                      <a:r>
                        <a:rPr kumimoji="1" lang="en-US" altLang="ja-JP" sz="1100" b="1" dirty="0">
                          <a:solidFill>
                            <a:srgbClr val="FF6600"/>
                          </a:solidFill>
                        </a:rPr>
                        <a:t>/</a:t>
                      </a:r>
                      <a:r>
                        <a:rPr kumimoji="1" lang="en-US" altLang="ja-JP" sz="1100" b="1" dirty="0" err="1">
                          <a:solidFill>
                            <a:srgbClr val="FF6600"/>
                          </a:solidFill>
                        </a:rPr>
                        <a:t>μL</a:t>
                      </a:r>
                      <a:endParaRPr kumimoji="1" lang="ja-JP" altLang="en-US" sz="16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9891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>
                          <a:solidFill>
                            <a:srgbClr val="FF6600"/>
                          </a:solidFill>
                        </a:rPr>
                        <a:t> P-AMY</a:t>
                      </a:r>
                      <a:endParaRPr kumimoji="1" lang="ja-JP" altLang="en-US" sz="18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>
                          <a:solidFill>
                            <a:srgbClr val="FF6600"/>
                          </a:solidFill>
                        </a:rPr>
                        <a:t>3,554 </a:t>
                      </a:r>
                      <a:r>
                        <a:rPr kumimoji="1" lang="en-US" altLang="ja-JP" sz="1200" b="1" dirty="0">
                          <a:solidFill>
                            <a:srgbClr val="FF6600"/>
                          </a:solidFill>
                        </a:rPr>
                        <a:t>IU/L</a:t>
                      </a:r>
                      <a:endParaRPr kumimoji="1" lang="ja-JP" altLang="en-US" sz="1800" b="1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Hb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14.0 </a:t>
                      </a:r>
                      <a:r>
                        <a:rPr kumimoji="1" lang="en-US" altLang="ja-JP" sz="1100" b="0" dirty="0"/>
                        <a:t>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55436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Ca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8.4 mg/dL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 HT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42.5 </a:t>
                      </a:r>
                      <a:r>
                        <a:rPr kumimoji="1" lang="en-US" altLang="ja-JP" sz="1100" b="0" dirty="0"/>
                        <a:t>%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04315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BS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120 mg/dL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 </a:t>
                      </a:r>
                      <a:r>
                        <a:rPr kumimoji="1" lang="en-US" altLang="ja-JP" sz="1600" b="0" dirty="0" err="1"/>
                        <a:t>Plt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230,000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40114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LDH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145 </a:t>
                      </a:r>
                      <a:r>
                        <a:rPr kumimoji="1" lang="en-US" altLang="ja-JP" sz="1100" b="0" dirty="0"/>
                        <a:t>IU/L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PT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10.2 </a:t>
                      </a:r>
                      <a:r>
                        <a:rPr kumimoji="1" lang="ja-JP" altLang="en-US" sz="1100" b="0" dirty="0"/>
                        <a:t>秒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2686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 TP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dirty="0"/>
                        <a:t>7.8 </a:t>
                      </a:r>
                      <a:r>
                        <a:rPr kumimoji="1" lang="en-US" altLang="ja-JP" sz="1100" b="0" dirty="0"/>
                        <a:t>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48584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BUN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14.7 </a:t>
                      </a:r>
                      <a:r>
                        <a:rPr kumimoji="1" lang="en-US" altLang="ja-JP" sz="1100" b="0" dirty="0"/>
                        <a:t>mg/dL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1431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 Cre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0.55 </a:t>
                      </a:r>
                      <a:r>
                        <a:rPr kumimoji="1" lang="en-US" altLang="ja-JP" sz="1100" b="0" dirty="0"/>
                        <a:t>mg/dL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36961"/>
                  </a:ext>
                </a:extLst>
              </a:tr>
            </a:tbl>
          </a:graphicData>
        </a:graphic>
      </p:graphicFrame>
      <p:graphicFrame>
        <p:nvGraphicFramePr>
          <p:cNvPr id="11" name="表 6">
            <a:extLst>
              <a:ext uri="{FF2B5EF4-FFF2-40B4-BE49-F238E27FC236}">
                <a16:creationId xmlns:a16="http://schemas.microsoft.com/office/drawing/2014/main" id="{2493C669-2C43-6F3D-4183-AD057F74E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770012"/>
              </p:ext>
            </p:extLst>
          </p:nvPr>
        </p:nvGraphicFramePr>
        <p:xfrm>
          <a:off x="6478590" y="1384701"/>
          <a:ext cx="2520000" cy="323492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332756385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89950914"/>
                    </a:ext>
                  </a:extLst>
                </a:gridCol>
              </a:tblGrid>
              <a:tr h="33910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accent6"/>
                          </a:solidFill>
                        </a:rPr>
                        <a:t>動脈血ガス</a:t>
                      </a:r>
                      <a:endParaRPr kumimoji="1" lang="en-US" altLang="ja-JP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746137"/>
                  </a:ext>
                </a:extLst>
              </a:tr>
              <a:tr h="579163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600" dirty="0"/>
                        <a:t> </a:t>
                      </a:r>
                      <a:r>
                        <a:rPr lang="en-US" altLang="ja-JP" sz="1600" dirty="0"/>
                        <a:t>pH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7.402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998917"/>
                  </a:ext>
                </a:extLst>
              </a:tr>
              <a:tr h="5791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 pCO2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39.0 </a:t>
                      </a:r>
                      <a:r>
                        <a:rPr lang="en-US" altLang="ja-JP" sz="1200" dirty="0"/>
                        <a:t>Torr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7554362"/>
                  </a:ext>
                </a:extLst>
              </a:tr>
              <a:tr h="5791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 PO2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75.5 </a:t>
                      </a:r>
                      <a:r>
                        <a:rPr lang="en-US" altLang="ja-JP" sz="1200" dirty="0"/>
                        <a:t>Torr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043152"/>
                  </a:ext>
                </a:extLst>
              </a:tr>
              <a:tr h="5791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 HCO3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0" dirty="0"/>
                        <a:t>24.5 </a:t>
                      </a:r>
                      <a:r>
                        <a:rPr kumimoji="1" lang="en-US" altLang="ja-JP" sz="1100" b="0" dirty="0"/>
                        <a:t>mmol/L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01143"/>
                  </a:ext>
                </a:extLst>
              </a:tr>
              <a:tr h="57916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 BE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600" dirty="0"/>
                        <a:t>-0.8 </a:t>
                      </a:r>
                      <a:r>
                        <a:rPr lang="en-US" altLang="ja-JP" sz="1200" dirty="0" err="1"/>
                        <a:t>mEq</a:t>
                      </a:r>
                      <a:r>
                        <a:rPr lang="en-US" altLang="ja-JP" sz="1200" dirty="0"/>
                        <a:t>/L</a:t>
                      </a:r>
                      <a:endParaRPr kumimoji="1" lang="ja-JP" altLang="en-US" sz="16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226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71115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ファセット">
  <a:themeElements>
    <a:clrScheme name="ユーザー定義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0C226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456</TotalTime>
  <Words>194</Words>
  <Application>Microsoft Office PowerPoint</Application>
  <PresentationFormat>ワイド画面</PresentationFormat>
  <Paragraphs>50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5</vt:i4>
      </vt:variant>
    </vt:vector>
  </HeadingPairs>
  <TitlesOfParts>
    <vt:vector size="17" baseType="lpstr">
      <vt:lpstr>メイリオ</vt:lpstr>
      <vt:lpstr>游ゴシック</vt:lpstr>
      <vt:lpstr>游ゴシック Light</vt:lpstr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ファセット</vt:lpstr>
      <vt:lpstr>Office テーマ</vt:lpstr>
      <vt:lpstr>PowerPoint プレゼンテーション</vt:lpstr>
      <vt:lpstr>PowerPoint プレゼンテーション</vt:lpstr>
      <vt:lpstr>検査結果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 啓</dc:creator>
  <cp:lastModifiedBy>小林 啓</cp:lastModifiedBy>
  <cp:revision>31</cp:revision>
  <dcterms:created xsi:type="dcterms:W3CDTF">2021-05-04T06:32:52Z</dcterms:created>
  <dcterms:modified xsi:type="dcterms:W3CDTF">2022-10-11T22:11:51Z</dcterms:modified>
</cp:coreProperties>
</file>